
<file path=[Content_Types].xml><?xml version="1.0" encoding="utf-8"?>
<Types xmlns="http://schemas.openxmlformats.org/package/2006/content-types">
  <Default Extension="jpeg" ContentType="image/jpe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1"/>
  </p:sld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5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lulope Olugbenga" userId="2b6513319c3ec8db" providerId="LiveId" clId="{806F6229-176D-4E8C-AD5A-C36FF9E3C749}"/>
    <pc:docChg chg="addSld modSld">
      <pc:chgData name="Tolulope Olugbenga" userId="2b6513319c3ec8db" providerId="LiveId" clId="{806F6229-176D-4E8C-AD5A-C36FF9E3C749}" dt="2019-03-21T03:42:07.315" v="4"/>
      <pc:docMkLst>
        <pc:docMk/>
      </pc:docMkLst>
      <pc:sldChg chg="modSp">
        <pc:chgData name="Tolulope Olugbenga" userId="2b6513319c3ec8db" providerId="LiveId" clId="{806F6229-176D-4E8C-AD5A-C36FF9E3C749}" dt="2019-03-21T03:42:07.315" v="4"/>
        <pc:sldMkLst>
          <pc:docMk/>
          <pc:sldMk cId="2345096344" sldId="257"/>
        </pc:sldMkLst>
        <pc:spChg chg="mod">
          <ac:chgData name="Tolulope Olugbenga" userId="2b6513319c3ec8db" providerId="LiveId" clId="{806F6229-176D-4E8C-AD5A-C36FF9E3C749}" dt="2019-03-21T03:42:07.315" v="4"/>
          <ac:spMkLst>
            <pc:docMk/>
            <pc:sldMk cId="2345096344" sldId="257"/>
            <ac:spMk id="4" creationId="{EEFB9234-D9FD-42EE-9AE4-BBF9575F206D}"/>
          </ac:spMkLst>
        </pc:spChg>
      </pc:sldChg>
      <pc:sldChg chg="add">
        <pc:chgData name="Tolulope Olugbenga" userId="2b6513319c3ec8db" providerId="LiveId" clId="{806F6229-176D-4E8C-AD5A-C36FF9E3C749}" dt="2019-03-21T03:20:50.792" v="0"/>
        <pc:sldMkLst>
          <pc:docMk/>
          <pc:sldMk cId="2003978504" sldId="260"/>
        </pc:sldMkLst>
      </pc:sldChg>
      <pc:sldChg chg="addSp delSp modSp add">
        <pc:chgData name="Tolulope Olugbenga" userId="2b6513319c3ec8db" providerId="LiveId" clId="{806F6229-176D-4E8C-AD5A-C36FF9E3C749}" dt="2019-03-21T03:39:10.716" v="3"/>
        <pc:sldMkLst>
          <pc:docMk/>
          <pc:sldMk cId="1504121785" sldId="261"/>
        </pc:sldMkLst>
        <pc:spChg chg="add del">
          <ac:chgData name="Tolulope Olugbenga" userId="2b6513319c3ec8db" providerId="LiveId" clId="{806F6229-176D-4E8C-AD5A-C36FF9E3C749}" dt="2019-03-21T03:39:10.716" v="3"/>
          <ac:spMkLst>
            <pc:docMk/>
            <pc:sldMk cId="1504121785" sldId="261"/>
            <ac:spMk id="2" creationId="{C7CD2E1D-4DB2-4699-AEB5-243A04BF38D5}"/>
          </ac:spMkLst>
        </pc:spChg>
        <pc:spChg chg="add del">
          <ac:chgData name="Tolulope Olugbenga" userId="2b6513319c3ec8db" providerId="LiveId" clId="{806F6229-176D-4E8C-AD5A-C36FF9E3C749}" dt="2019-03-21T03:39:10.716" v="3"/>
          <ac:spMkLst>
            <pc:docMk/>
            <pc:sldMk cId="1504121785" sldId="261"/>
            <ac:spMk id="3" creationId="{307F2A3C-21B3-4AE4-82CF-4ECD0232C348}"/>
          </ac:spMkLst>
        </pc:spChg>
        <pc:spChg chg="add del mod">
          <ac:chgData name="Tolulope Olugbenga" userId="2b6513319c3ec8db" providerId="LiveId" clId="{806F6229-176D-4E8C-AD5A-C36FF9E3C749}" dt="2019-03-21T03:39:10.716" v="3"/>
          <ac:spMkLst>
            <pc:docMk/>
            <pc:sldMk cId="1504121785" sldId="261"/>
            <ac:spMk id="4" creationId="{49F99EAE-9C2B-476C-9809-82A0E48FDA50}"/>
          </ac:spMkLst>
        </pc:spChg>
        <pc:spChg chg="add del mod">
          <ac:chgData name="Tolulope Olugbenga" userId="2b6513319c3ec8db" providerId="LiveId" clId="{806F6229-176D-4E8C-AD5A-C36FF9E3C749}" dt="2019-03-21T03:39:10.716" v="3"/>
          <ac:spMkLst>
            <pc:docMk/>
            <pc:sldMk cId="1504121785" sldId="261"/>
            <ac:spMk id="5" creationId="{0AAA623F-8596-4421-92C4-72A8DB9A603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CD6EE6-66EC-4D9B-92AF-E154D58338CF}" type="datetimeFigureOut">
              <a:rPr lang="en-US" smtClean="0"/>
              <a:t>10-Aug-21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49802915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CD6EE6-66EC-4D9B-92AF-E154D58338CF}" type="datetimeFigureOut">
              <a:rPr lang="en-US" smtClean="0"/>
              <a:t>10-Aug-21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232047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CD6EE6-66EC-4D9B-92AF-E154D58338CF}" type="datetimeFigureOut">
              <a:rPr lang="en-US" smtClean="0"/>
              <a:t>10-Aug-21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93B0177-BEA0-4F7D-B4AC-AE6E9570FC7D}"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48674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0CD6EE6-66EC-4D9B-92AF-E154D58338CF}" type="datetimeFigureOut">
              <a:rPr lang="en-US" smtClean="0"/>
              <a:t>10-Aug-21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3845947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0CD6EE6-66EC-4D9B-92AF-E154D58338CF}" type="datetimeFigureOut">
              <a:rPr lang="en-US" smtClean="0"/>
              <a:t>10-Aug-21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93B0177-BEA0-4F7D-B4AC-AE6E9570FC7D}"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78070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0CD6EE6-66EC-4D9B-92AF-E154D58338CF}" type="datetimeFigureOut">
              <a:rPr lang="en-US" smtClean="0"/>
              <a:t>10-Aug-21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1854441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D6EE6-66EC-4D9B-92AF-E154D58338CF}" type="datetimeFigureOut">
              <a:rPr lang="en-US" smtClean="0"/>
              <a:t>10-Aug-21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591565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D6EE6-66EC-4D9B-92AF-E154D58338CF}" type="datetimeFigureOut">
              <a:rPr lang="en-US" smtClean="0"/>
              <a:t>10-Aug-21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342652085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D6EE6-66EC-4D9B-92AF-E154D58338CF}" type="datetimeFigureOut">
              <a:rPr lang="en-US" smtClean="0"/>
              <a:t>10-Aug-21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2919724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CD6EE6-66EC-4D9B-92AF-E154D58338CF}" type="datetimeFigureOut">
              <a:rPr lang="en-US" smtClean="0"/>
              <a:t>10-Aug-21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221001806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CD6EE6-66EC-4D9B-92AF-E154D58338CF}" type="datetimeFigureOut">
              <a:rPr lang="en-US" smtClean="0"/>
              <a:t>10-Aug-21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1497769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CD6EE6-66EC-4D9B-92AF-E154D58338CF}" type="datetimeFigureOut">
              <a:rPr lang="en-US" smtClean="0"/>
              <a:t>10-Aug-21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3636638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CD6EE6-66EC-4D9B-92AF-E154D58338CF}" type="datetimeFigureOut">
              <a:rPr lang="en-US" smtClean="0"/>
              <a:t>10-Aug-21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1069891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CD6EE6-66EC-4D9B-92AF-E154D58338CF}" type="datetimeFigureOut">
              <a:rPr lang="en-US" smtClean="0"/>
              <a:t>10-Aug-21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3476790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CD6EE6-66EC-4D9B-92AF-E154D58338CF}" type="datetimeFigureOut">
              <a:rPr lang="en-US" smtClean="0"/>
              <a:t>10-Aug-21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3612073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CD6EE6-66EC-4D9B-92AF-E154D58338CF}" type="datetimeFigureOut">
              <a:rPr lang="en-US" smtClean="0"/>
              <a:t>10-Aug-21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93B0177-BEA0-4F7D-B4AC-AE6E9570FC7D}" type="slidenum">
              <a:rPr lang="en-US" smtClean="0"/>
              <a:t>‹#›</a:t>
            </a:fld>
            <a:endParaRPr lang="en-US"/>
          </a:p>
        </p:txBody>
      </p:sp>
    </p:spTree>
    <p:extLst>
      <p:ext uri="{BB962C8B-B14F-4D97-AF65-F5344CB8AC3E}">
        <p14:creationId xmlns:p14="http://schemas.microsoft.com/office/powerpoint/2010/main" val="2677099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0CD6EE6-66EC-4D9B-92AF-E154D58338CF}" type="datetimeFigureOut">
              <a:rPr lang="en-US" smtClean="0"/>
              <a:t>10-Aug-21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93B0177-BEA0-4F7D-B4AC-AE6E9570FC7D}" type="slidenum">
              <a:rPr lang="en-US" smtClean="0"/>
              <a:t>‹#›</a:t>
            </a:fld>
            <a:endParaRPr lang="en-US"/>
          </a:p>
        </p:txBody>
      </p:sp>
    </p:spTree>
    <p:extLst>
      <p:ext uri="{BB962C8B-B14F-4D97-AF65-F5344CB8AC3E}">
        <p14:creationId xmlns:p14="http://schemas.microsoft.com/office/powerpoint/2010/main" val="2923666481"/>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44AD7-0311-42EE-BB39-EC9D518CCCD6}"/>
              </a:ext>
            </a:extLst>
          </p:cNvPr>
          <p:cNvSpPr>
            <a:spLocks noGrp="1"/>
          </p:cNvSpPr>
          <p:nvPr>
            <p:ph type="title"/>
          </p:nvPr>
        </p:nvSpPr>
        <p:spPr>
          <a:xfrm>
            <a:off x="1704109" y="1953492"/>
            <a:ext cx="10324408" cy="1324678"/>
          </a:xfrm>
        </p:spPr>
        <p:txBody>
          <a:bodyPr>
            <a:noAutofit/>
          </a:bodyPr>
          <a:lstStyle/>
          <a:p>
            <a:pPr algn="ctr"/>
            <a:r>
              <a:rPr lang="en-US" dirty="0"/>
              <a:t>Deep Learning Techniques in Load Forecasting</a:t>
            </a:r>
          </a:p>
        </p:txBody>
      </p:sp>
      <p:pic>
        <p:nvPicPr>
          <p:cNvPr id="6" name="Picture 5">
            <a:extLst>
              <a:ext uri="{FF2B5EF4-FFF2-40B4-BE49-F238E27FC236}">
                <a16:creationId xmlns:a16="http://schemas.microsoft.com/office/drawing/2014/main" id="{8C1E2E57-35EA-496E-8F0C-BE49C5C19BF3}"/>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24103" t="564" r="7179" b="48035"/>
          <a:stretch/>
        </p:blipFill>
        <p:spPr>
          <a:xfrm>
            <a:off x="2589212" y="4081135"/>
            <a:ext cx="2500126" cy="2481469"/>
          </a:xfrm>
          <a:prstGeom prst="ellipse">
            <a:avLst/>
          </a:prstGeom>
          <a:ln>
            <a:noFill/>
          </a:ln>
          <a:effectLst>
            <a:softEdge rad="112500"/>
          </a:effectLst>
        </p:spPr>
      </p:pic>
      <p:sp>
        <p:nvSpPr>
          <p:cNvPr id="3" name="TextBox 2"/>
          <p:cNvSpPr txBox="1"/>
          <p:nvPr/>
        </p:nvSpPr>
        <p:spPr>
          <a:xfrm>
            <a:off x="5835244" y="5091036"/>
            <a:ext cx="5461752" cy="461665"/>
          </a:xfrm>
          <a:prstGeom prst="rect">
            <a:avLst/>
          </a:prstGeom>
          <a:noFill/>
        </p:spPr>
        <p:txBody>
          <a:bodyPr wrap="none" rtlCol="0">
            <a:spAutoFit/>
          </a:bodyPr>
          <a:lstStyle/>
          <a:p>
            <a:r>
              <a:rPr lang="en-US" sz="2400" dirty="0"/>
              <a:t>Presented By:- Tolulope Olugbenga</a:t>
            </a:r>
          </a:p>
        </p:txBody>
      </p:sp>
    </p:spTree>
    <p:extLst>
      <p:ext uri="{BB962C8B-B14F-4D97-AF65-F5344CB8AC3E}">
        <p14:creationId xmlns:p14="http://schemas.microsoft.com/office/powerpoint/2010/main" val="3425246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One Week’s forecast</a:t>
            </a:r>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a:t>In the one week’s forecast; the naive approach had the best performance, followed by the ARIMA model, and the Holt-Winter’s method. The naive method performed best because there is a high similarity between the test week’s demand and the previous week’s demand.</a:t>
            </a:r>
          </a:p>
          <a:p>
            <a:pPr marL="0" indent="0" defTabSz="182880">
              <a:buNone/>
            </a:pPr>
            <a:endParaRPr lang="en-US" dirty="0"/>
          </a:p>
          <a:p>
            <a:pPr marL="0" indent="0" defTabSz="182880">
              <a:buNone/>
            </a:pP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1837132468"/>
              </p:ext>
            </p:extLst>
          </p:nvPr>
        </p:nvGraphicFramePr>
        <p:xfrm>
          <a:off x="3899708" y="2968445"/>
          <a:ext cx="5984122" cy="3492965"/>
        </p:xfrm>
        <a:graphic>
          <a:graphicData uri="http://schemas.openxmlformats.org/drawingml/2006/table">
            <a:tbl>
              <a:tblPr firstRow="1" firstCol="1" bandRow="1">
                <a:tableStyleId>{5C22544A-7EE6-4342-B048-85BDC9FD1C3A}</a:tableStyleId>
              </a:tblPr>
              <a:tblGrid>
                <a:gridCol w="854391">
                  <a:extLst>
                    <a:ext uri="{9D8B030D-6E8A-4147-A177-3AD203B41FA5}">
                      <a16:colId xmlns:a16="http://schemas.microsoft.com/office/drawing/2014/main" val="1024567413"/>
                    </a:ext>
                  </a:extLst>
                </a:gridCol>
                <a:gridCol w="855068">
                  <a:extLst>
                    <a:ext uri="{9D8B030D-6E8A-4147-A177-3AD203B41FA5}">
                      <a16:colId xmlns:a16="http://schemas.microsoft.com/office/drawing/2014/main" val="2698928468"/>
                    </a:ext>
                  </a:extLst>
                </a:gridCol>
                <a:gridCol w="855068">
                  <a:extLst>
                    <a:ext uri="{9D8B030D-6E8A-4147-A177-3AD203B41FA5}">
                      <a16:colId xmlns:a16="http://schemas.microsoft.com/office/drawing/2014/main" val="4183892474"/>
                    </a:ext>
                  </a:extLst>
                </a:gridCol>
                <a:gridCol w="900841">
                  <a:extLst>
                    <a:ext uri="{9D8B030D-6E8A-4147-A177-3AD203B41FA5}">
                      <a16:colId xmlns:a16="http://schemas.microsoft.com/office/drawing/2014/main" val="3887129434"/>
                    </a:ext>
                  </a:extLst>
                </a:gridCol>
                <a:gridCol w="808618">
                  <a:extLst>
                    <a:ext uri="{9D8B030D-6E8A-4147-A177-3AD203B41FA5}">
                      <a16:colId xmlns:a16="http://schemas.microsoft.com/office/drawing/2014/main" val="3213548129"/>
                    </a:ext>
                  </a:extLst>
                </a:gridCol>
                <a:gridCol w="855068">
                  <a:extLst>
                    <a:ext uri="{9D8B030D-6E8A-4147-A177-3AD203B41FA5}">
                      <a16:colId xmlns:a16="http://schemas.microsoft.com/office/drawing/2014/main" val="4040839075"/>
                    </a:ext>
                  </a:extLst>
                </a:gridCol>
                <a:gridCol w="855068">
                  <a:extLst>
                    <a:ext uri="{9D8B030D-6E8A-4147-A177-3AD203B41FA5}">
                      <a16:colId xmlns:a16="http://schemas.microsoft.com/office/drawing/2014/main" val="1548759699"/>
                    </a:ext>
                  </a:extLst>
                </a:gridCol>
              </a:tblGrid>
              <a:tr h="938121">
                <a:tc>
                  <a:txBody>
                    <a:bodyPr/>
                    <a:lstStyle/>
                    <a:p>
                      <a:pPr marL="0" marR="0" indent="0" algn="just">
                        <a:lnSpc>
                          <a:spcPct val="150000"/>
                        </a:lnSpc>
                        <a:spcBef>
                          <a:spcPts val="0"/>
                        </a:spcBef>
                        <a:spcAft>
                          <a:spcPts val="0"/>
                        </a:spcAft>
                      </a:pPr>
                      <a:r>
                        <a:rPr lang="en-US" sz="1200">
                          <a:effectLst/>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Simple Average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Moving Average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Naive Approach</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Holt-Winter</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AR model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ARIMA model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4441383"/>
                  </a:ext>
                </a:extLst>
              </a:tr>
              <a:tr h="612212">
                <a:tc>
                  <a:txBody>
                    <a:bodyPr/>
                    <a:lstStyle/>
                    <a:p>
                      <a:pPr marL="0" marR="0" indent="0" algn="ctr">
                        <a:lnSpc>
                          <a:spcPct val="150000"/>
                        </a:lnSpc>
                        <a:spcBef>
                          <a:spcPts val="0"/>
                        </a:spcBef>
                        <a:spcAft>
                          <a:spcPts val="0"/>
                        </a:spcAft>
                      </a:pPr>
                      <a:r>
                        <a:rPr lang="en-US" sz="1200">
                          <a:effectLst/>
                        </a:rPr>
                        <a:t>MAPE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50.08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7.28</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2.49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3.37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3.62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3.02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407871"/>
                  </a:ext>
                </a:extLst>
              </a:tr>
              <a:tr h="359104">
                <a:tc>
                  <a:txBody>
                    <a:bodyPr/>
                    <a:lstStyle/>
                    <a:p>
                      <a:pPr marL="0" marR="0" indent="0" algn="ctr">
                        <a:lnSpc>
                          <a:spcPct val="150000"/>
                        </a:lnSpc>
                        <a:spcBef>
                          <a:spcPts val="0"/>
                        </a:spcBef>
                        <a:spcAft>
                          <a:spcPts val="0"/>
                        </a:spcAft>
                      </a:pPr>
                      <a:r>
                        <a:rPr lang="en-US" sz="1200">
                          <a:effectLst/>
                        </a:rPr>
                        <a:t>ME (Kw)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-1322.25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-2.69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-2.69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9.74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7.21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15.48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6814763"/>
                  </a:ext>
                </a:extLst>
              </a:tr>
              <a:tr h="612212">
                <a:tc>
                  <a:txBody>
                    <a:bodyPr/>
                    <a:lstStyle/>
                    <a:p>
                      <a:pPr marL="0" marR="0" indent="0" algn="ctr">
                        <a:lnSpc>
                          <a:spcPct val="150000"/>
                        </a:lnSpc>
                        <a:spcBef>
                          <a:spcPts val="0"/>
                        </a:spcBef>
                        <a:spcAft>
                          <a:spcPts val="0"/>
                        </a:spcAft>
                      </a:pPr>
                      <a:r>
                        <a:rPr lang="en-US" sz="1200">
                          <a:effectLst/>
                        </a:rPr>
                        <a:t>MAE (Kw)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1322.25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185.05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65.04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90.14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98.05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81.15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25735901"/>
                  </a:ext>
                </a:extLst>
              </a:tr>
              <a:tr h="359104">
                <a:tc>
                  <a:txBody>
                    <a:bodyPr/>
                    <a:lstStyle/>
                    <a:p>
                      <a:pPr marL="0" marR="0" indent="0" algn="ctr">
                        <a:lnSpc>
                          <a:spcPct val="150000"/>
                        </a:lnSpc>
                        <a:spcBef>
                          <a:spcPts val="0"/>
                        </a:spcBef>
                        <a:spcAft>
                          <a:spcPts val="0"/>
                        </a:spcAft>
                      </a:pPr>
                      <a:r>
                        <a:rPr lang="en-US" sz="1200">
                          <a:effectLst/>
                        </a:rPr>
                        <a:t>MPE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-50.08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0.63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-0.13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0.38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0.32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0.64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9302909"/>
                  </a:ext>
                </a:extLst>
              </a:tr>
              <a:tr h="612212">
                <a:tc>
                  <a:txBody>
                    <a:bodyPr/>
                    <a:lstStyle/>
                    <a:p>
                      <a:pPr marL="0" marR="0" indent="0" algn="ctr">
                        <a:lnSpc>
                          <a:spcPct val="150000"/>
                        </a:lnSpc>
                        <a:spcBef>
                          <a:spcPts val="0"/>
                        </a:spcBef>
                        <a:spcAft>
                          <a:spcPts val="0"/>
                        </a:spcAft>
                      </a:pPr>
                      <a:r>
                        <a:rPr lang="en-US" sz="1200" dirty="0">
                          <a:effectLst/>
                        </a:rPr>
                        <a:t>RMSE (Kw)</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1340.30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219.25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82.20</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112.82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128.86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107.95</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403576"/>
                  </a:ext>
                </a:extLst>
              </a:tr>
            </a:tbl>
          </a:graphicData>
        </a:graphic>
      </p:graphicFrame>
    </p:spTree>
    <p:extLst>
      <p:ext uri="{BB962C8B-B14F-4D97-AF65-F5344CB8AC3E}">
        <p14:creationId xmlns:p14="http://schemas.microsoft.com/office/powerpoint/2010/main" val="2219560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Two Weeks forecast</a:t>
            </a:r>
          </a:p>
        </p:txBody>
      </p:sp>
      <p:sp>
        <p:nvSpPr>
          <p:cNvPr id="5" name="Content Placeholder 4"/>
          <p:cNvSpPr>
            <a:spLocks noGrp="1"/>
          </p:cNvSpPr>
          <p:nvPr>
            <p:ph idx="1"/>
          </p:nvPr>
        </p:nvSpPr>
        <p:spPr>
          <a:xfrm>
            <a:off x="2589212" y="1433771"/>
            <a:ext cx="8915400" cy="4258887"/>
          </a:xfrm>
        </p:spPr>
        <p:txBody>
          <a:bodyPr>
            <a:noAutofit/>
          </a:bodyPr>
          <a:lstStyle/>
          <a:p>
            <a:pPr marL="0" indent="0" defTabSz="182880">
              <a:buNone/>
            </a:pPr>
            <a:r>
              <a:rPr lang="en-US" dirty="0"/>
              <a:t>	The training data contained the data from 2015 still the last 14 days of the data (data[2015: </a:t>
            </a:r>
            <a:r>
              <a:rPr lang="en-US" dirty="0" err="1"/>
              <a:t>len</a:t>
            </a:r>
            <a:r>
              <a:rPr lang="en-US" dirty="0"/>
              <a:t>(data) - 14]), and the testing data contained the last 14 days of the data.</a:t>
            </a:r>
          </a:p>
          <a:p>
            <a:pPr defTabSz="182880"/>
            <a:r>
              <a:rPr lang="en-US" dirty="0"/>
              <a:t>Simple Average Approach							Moving Average Approach</a:t>
            </a:r>
          </a:p>
          <a:p>
            <a:pPr marL="0" indent="0" defTabSz="182880">
              <a:buNone/>
            </a:pPr>
            <a:endParaRPr lang="en-US" dirty="0"/>
          </a:p>
          <a:p>
            <a:pPr marL="0" indent="0" defTabSz="182880">
              <a:buNone/>
            </a:pPr>
            <a:endParaRPr lang="en-US" dirty="0"/>
          </a:p>
          <a:p>
            <a:pPr defTabSz="182880"/>
            <a:endParaRPr lang="en-US" sz="2000" dirty="0"/>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2190000" y="2749952"/>
            <a:ext cx="4889270" cy="3088004"/>
          </a:xfrm>
          <a:prstGeom prst="rect">
            <a:avLst/>
          </a:prstGeom>
        </p:spPr>
      </p:pic>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7162398" y="2749952"/>
            <a:ext cx="4879571" cy="3010768"/>
          </a:xfrm>
          <a:prstGeom prst="rect">
            <a:avLst/>
          </a:prstGeom>
        </p:spPr>
      </p:pic>
    </p:spTree>
    <p:extLst>
      <p:ext uri="{BB962C8B-B14F-4D97-AF65-F5344CB8AC3E}">
        <p14:creationId xmlns:p14="http://schemas.microsoft.com/office/powerpoint/2010/main" val="2830240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Two weeks forecast</a:t>
            </a:r>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a:t>The Naive approach												Holt-Winter Method</a:t>
            </a:r>
          </a:p>
          <a:p>
            <a:pPr marL="0" indent="0" defTabSz="182880">
              <a:buNone/>
            </a:pPr>
            <a:endParaRPr lang="en-US" dirty="0"/>
          </a:p>
          <a:p>
            <a:pPr defTabSz="182880"/>
            <a:endParaRPr lang="en-US" sz="2000" dirty="0"/>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2202873" y="2023630"/>
            <a:ext cx="4788131" cy="3346392"/>
          </a:xfrm>
          <a:prstGeom prst="rect">
            <a:avLst/>
          </a:prstGeom>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7260965" y="2023630"/>
            <a:ext cx="4759240" cy="3346392"/>
          </a:xfrm>
          <a:prstGeom prst="rect">
            <a:avLst/>
          </a:prstGeom>
        </p:spPr>
      </p:pic>
    </p:spTree>
    <p:extLst>
      <p:ext uri="{BB962C8B-B14F-4D97-AF65-F5344CB8AC3E}">
        <p14:creationId xmlns:p14="http://schemas.microsoft.com/office/powerpoint/2010/main" val="3027627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Two weeks forecast</a:t>
            </a:r>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a:t>Autoregressive Model											ARIMA model</a:t>
            </a:r>
          </a:p>
          <a:p>
            <a:pPr marL="0" indent="0" defTabSz="182880">
              <a:buNone/>
            </a:pPr>
            <a:endParaRPr lang="en-US" dirty="0"/>
          </a:p>
          <a:p>
            <a:pPr marL="0" indent="0" defTabSz="182880">
              <a:buNone/>
            </a:pPr>
            <a:endParaRPr lang="en-US" sz="2000" dirty="0"/>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2161308" y="2163803"/>
            <a:ext cx="4763193" cy="3065001"/>
          </a:xfrm>
          <a:prstGeom prst="rect">
            <a:avLst/>
          </a:prstGeom>
        </p:spPr>
      </p:pic>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7352404" y="2163804"/>
            <a:ext cx="4757853" cy="2965150"/>
          </a:xfrm>
          <a:prstGeom prst="rect">
            <a:avLst/>
          </a:prstGeom>
        </p:spPr>
      </p:pic>
    </p:spTree>
    <p:extLst>
      <p:ext uri="{BB962C8B-B14F-4D97-AF65-F5344CB8AC3E}">
        <p14:creationId xmlns:p14="http://schemas.microsoft.com/office/powerpoint/2010/main" val="2710594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Two weeks forecast</a:t>
            </a:r>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a:t>From the table below; we can see that the Naive approach had the best performance for the second time in a row, with ARIMA and Holts-Winter method staying as the second and third best in a row respectively. As the horizon gets wider, the naive forecast may not be efficient anymore.</a:t>
            </a:r>
          </a:p>
          <a:p>
            <a:pPr marL="0" indent="0" defTabSz="182880">
              <a:buNone/>
            </a:pPr>
            <a:endParaRPr lang="en-US" dirty="0"/>
          </a:p>
          <a:p>
            <a:pPr marL="0" indent="0" defTabSz="182880">
              <a:buNone/>
            </a:pPr>
            <a:endParaRPr lang="en-US" sz="2000" dirty="0"/>
          </a:p>
        </p:txBody>
      </p:sp>
      <p:graphicFrame>
        <p:nvGraphicFramePr>
          <p:cNvPr id="3" name="Table 2"/>
          <p:cNvGraphicFramePr>
            <a:graphicFrameLocks noGrp="1"/>
          </p:cNvGraphicFramePr>
          <p:nvPr>
            <p:extLst>
              <p:ext uri="{D42A27DB-BD31-4B8C-83A1-F6EECF244321}">
                <p14:modId xmlns:p14="http://schemas.microsoft.com/office/powerpoint/2010/main" val="715964636"/>
              </p:ext>
            </p:extLst>
          </p:nvPr>
        </p:nvGraphicFramePr>
        <p:xfrm>
          <a:off x="4106488" y="3026295"/>
          <a:ext cx="5746806" cy="3210670"/>
        </p:xfrm>
        <a:graphic>
          <a:graphicData uri="http://schemas.openxmlformats.org/drawingml/2006/table">
            <a:tbl>
              <a:tblPr firstRow="1" firstCol="1" bandRow="1">
                <a:tableStyleId>{5C22544A-7EE6-4342-B048-85BDC9FD1C3A}</a:tableStyleId>
              </a:tblPr>
              <a:tblGrid>
                <a:gridCol w="820508">
                  <a:extLst>
                    <a:ext uri="{9D8B030D-6E8A-4147-A177-3AD203B41FA5}">
                      <a16:colId xmlns:a16="http://schemas.microsoft.com/office/drawing/2014/main" val="997695115"/>
                    </a:ext>
                  </a:extLst>
                </a:gridCol>
                <a:gridCol w="821158">
                  <a:extLst>
                    <a:ext uri="{9D8B030D-6E8A-4147-A177-3AD203B41FA5}">
                      <a16:colId xmlns:a16="http://schemas.microsoft.com/office/drawing/2014/main" val="161568130"/>
                    </a:ext>
                  </a:extLst>
                </a:gridCol>
                <a:gridCol w="821158">
                  <a:extLst>
                    <a:ext uri="{9D8B030D-6E8A-4147-A177-3AD203B41FA5}">
                      <a16:colId xmlns:a16="http://schemas.microsoft.com/office/drawing/2014/main" val="839912293"/>
                    </a:ext>
                  </a:extLst>
                </a:gridCol>
                <a:gridCol w="887204">
                  <a:extLst>
                    <a:ext uri="{9D8B030D-6E8A-4147-A177-3AD203B41FA5}">
                      <a16:colId xmlns:a16="http://schemas.microsoft.com/office/drawing/2014/main" val="2000793968"/>
                    </a:ext>
                  </a:extLst>
                </a:gridCol>
                <a:gridCol w="754462">
                  <a:extLst>
                    <a:ext uri="{9D8B030D-6E8A-4147-A177-3AD203B41FA5}">
                      <a16:colId xmlns:a16="http://schemas.microsoft.com/office/drawing/2014/main" val="407296898"/>
                    </a:ext>
                  </a:extLst>
                </a:gridCol>
                <a:gridCol w="821158">
                  <a:extLst>
                    <a:ext uri="{9D8B030D-6E8A-4147-A177-3AD203B41FA5}">
                      <a16:colId xmlns:a16="http://schemas.microsoft.com/office/drawing/2014/main" val="1481150652"/>
                    </a:ext>
                  </a:extLst>
                </a:gridCol>
                <a:gridCol w="821158">
                  <a:extLst>
                    <a:ext uri="{9D8B030D-6E8A-4147-A177-3AD203B41FA5}">
                      <a16:colId xmlns:a16="http://schemas.microsoft.com/office/drawing/2014/main" val="2647651674"/>
                    </a:ext>
                  </a:extLst>
                </a:gridCol>
              </a:tblGrid>
              <a:tr h="862304">
                <a:tc>
                  <a:txBody>
                    <a:bodyPr/>
                    <a:lstStyle/>
                    <a:p>
                      <a:pPr marL="0" marR="0" indent="0" algn="just">
                        <a:lnSpc>
                          <a:spcPct val="150000"/>
                        </a:lnSpc>
                        <a:spcBef>
                          <a:spcPts val="0"/>
                        </a:spcBef>
                        <a:spcAft>
                          <a:spcPts val="0"/>
                        </a:spcAft>
                      </a:pPr>
                      <a:r>
                        <a:rPr lang="en-US" sz="1200">
                          <a:effectLst/>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Simple Average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Moving Average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Naive Approach</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Holt-Winter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AR model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ARIMA model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0621590"/>
                  </a:ext>
                </a:extLst>
              </a:tr>
              <a:tr h="562734">
                <a:tc>
                  <a:txBody>
                    <a:bodyPr/>
                    <a:lstStyle/>
                    <a:p>
                      <a:pPr marL="0" marR="0" indent="0" algn="ctr">
                        <a:lnSpc>
                          <a:spcPct val="150000"/>
                        </a:lnSpc>
                        <a:spcBef>
                          <a:spcPts val="0"/>
                        </a:spcBef>
                        <a:spcAft>
                          <a:spcPts val="0"/>
                        </a:spcAft>
                      </a:pPr>
                      <a:r>
                        <a:rPr lang="en-US" sz="1200">
                          <a:effectLst/>
                        </a:rPr>
                        <a:t>MAPE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50.22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7.58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2.29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2.95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3.28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2.58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7548235"/>
                  </a:ext>
                </a:extLst>
              </a:tr>
              <a:tr h="330082">
                <a:tc>
                  <a:txBody>
                    <a:bodyPr/>
                    <a:lstStyle/>
                    <a:p>
                      <a:pPr marL="0" marR="0" indent="0" algn="ctr">
                        <a:lnSpc>
                          <a:spcPct val="150000"/>
                        </a:lnSpc>
                        <a:spcBef>
                          <a:spcPts val="0"/>
                        </a:spcBef>
                        <a:spcAft>
                          <a:spcPts val="0"/>
                        </a:spcAft>
                      </a:pPr>
                      <a:r>
                        <a:rPr lang="en-US" sz="1200">
                          <a:effectLst/>
                        </a:rPr>
                        <a:t>ME (Kw)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-1326.17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-41.06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41.06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41.24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13.46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32.54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41108317"/>
                  </a:ext>
                </a:extLst>
              </a:tr>
              <a:tr h="562734">
                <a:tc>
                  <a:txBody>
                    <a:bodyPr/>
                    <a:lstStyle/>
                    <a:p>
                      <a:pPr marL="0" marR="0" indent="0" algn="ctr">
                        <a:lnSpc>
                          <a:spcPct val="150000"/>
                        </a:lnSpc>
                        <a:spcBef>
                          <a:spcPts val="0"/>
                        </a:spcBef>
                        <a:spcAft>
                          <a:spcPts val="0"/>
                        </a:spcAft>
                      </a:pPr>
                      <a:r>
                        <a:rPr lang="en-US" sz="1200">
                          <a:effectLst/>
                        </a:rPr>
                        <a:t>MAE (Kw)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1326.17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186.57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59.73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79.04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88.27</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67.98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3733853"/>
                  </a:ext>
                </a:extLst>
              </a:tr>
              <a:tr h="330082">
                <a:tc>
                  <a:txBody>
                    <a:bodyPr/>
                    <a:lstStyle/>
                    <a:p>
                      <a:pPr marL="0" marR="0" indent="0" algn="ctr">
                        <a:lnSpc>
                          <a:spcPct val="150000"/>
                        </a:lnSpc>
                        <a:spcBef>
                          <a:spcPts val="0"/>
                        </a:spcBef>
                        <a:spcAft>
                          <a:spcPts val="0"/>
                        </a:spcAft>
                      </a:pPr>
                      <a:r>
                        <a:rPr lang="en-US" sz="1200">
                          <a:effectLst/>
                        </a:rPr>
                        <a:t>MPE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-50.22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2.40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1.60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1.59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0.59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1.21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2342314"/>
                  </a:ext>
                </a:extLst>
              </a:tr>
              <a:tr h="562734">
                <a:tc>
                  <a:txBody>
                    <a:bodyPr/>
                    <a:lstStyle/>
                    <a:p>
                      <a:pPr marL="0" marR="0" indent="0" algn="ctr">
                        <a:lnSpc>
                          <a:spcPct val="150000"/>
                        </a:lnSpc>
                        <a:spcBef>
                          <a:spcPts val="0"/>
                        </a:spcBef>
                        <a:spcAft>
                          <a:spcPts val="0"/>
                        </a:spcAft>
                      </a:pPr>
                      <a:r>
                        <a:rPr lang="en-US" sz="1200" dirty="0">
                          <a:effectLst/>
                        </a:rPr>
                        <a:t>RMSE (Kw)</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1345.64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231.76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76.62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97.99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119.33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83.32</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28417270"/>
                  </a:ext>
                </a:extLst>
              </a:tr>
            </a:tbl>
          </a:graphicData>
        </a:graphic>
      </p:graphicFrame>
    </p:spTree>
    <p:extLst>
      <p:ext uri="{BB962C8B-B14F-4D97-AF65-F5344CB8AC3E}">
        <p14:creationId xmlns:p14="http://schemas.microsoft.com/office/powerpoint/2010/main" val="1160471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One Month forecast</a:t>
            </a:r>
          </a:p>
        </p:txBody>
      </p:sp>
      <p:sp>
        <p:nvSpPr>
          <p:cNvPr id="5" name="Content Placeholder 4"/>
          <p:cNvSpPr>
            <a:spLocks noGrp="1"/>
          </p:cNvSpPr>
          <p:nvPr>
            <p:ph idx="1"/>
          </p:nvPr>
        </p:nvSpPr>
        <p:spPr>
          <a:xfrm>
            <a:off x="2589212" y="1433771"/>
            <a:ext cx="8915400" cy="4258887"/>
          </a:xfrm>
        </p:spPr>
        <p:txBody>
          <a:bodyPr>
            <a:noAutofit/>
          </a:bodyPr>
          <a:lstStyle/>
          <a:p>
            <a:pPr marL="0" indent="0" defTabSz="182880">
              <a:buNone/>
            </a:pPr>
            <a:r>
              <a:rPr lang="en-US" dirty="0"/>
              <a:t>	The training data contained the data from 2015 still the last 31 days of the data (data[2015: </a:t>
            </a:r>
            <a:r>
              <a:rPr lang="en-US" dirty="0" err="1"/>
              <a:t>len</a:t>
            </a:r>
            <a:r>
              <a:rPr lang="en-US" dirty="0"/>
              <a:t>(data) - 31]), and the testing data contained the last 31 days of the data.</a:t>
            </a:r>
          </a:p>
          <a:p>
            <a:pPr defTabSz="182880"/>
            <a:r>
              <a:rPr lang="en-US" dirty="0"/>
              <a:t>Simple Average Approach							Moving Average Approach</a:t>
            </a:r>
          </a:p>
          <a:p>
            <a:pPr marL="0" indent="0" defTabSz="182880">
              <a:buNone/>
            </a:pPr>
            <a:endParaRPr lang="en-US" dirty="0"/>
          </a:p>
          <a:p>
            <a:pPr marL="0" indent="0" defTabSz="182880">
              <a:buNone/>
            </a:pPr>
            <a:endParaRPr lang="en-US" dirty="0"/>
          </a:p>
          <a:p>
            <a:pPr defTabSz="182880"/>
            <a:endParaRPr lang="en-US" sz="2000" dirty="0"/>
          </a:p>
        </p:txBody>
      </p:sp>
      <p:pic>
        <p:nvPicPr>
          <p:cNvPr id="7" name="Picture 6"/>
          <p:cNvPicPr/>
          <p:nvPr/>
        </p:nvPicPr>
        <p:blipFill rotWithShape="1">
          <a:blip r:embed="rId2" cstate="print">
            <a:extLst>
              <a:ext uri="{28A0092B-C50C-407E-A947-70E740481C1C}">
                <a14:useLocalDpi xmlns:a14="http://schemas.microsoft.com/office/drawing/2010/main" val="0"/>
              </a:ext>
            </a:extLst>
          </a:blip>
          <a:srcRect t="2139"/>
          <a:stretch/>
        </p:blipFill>
        <p:spPr bwMode="auto">
          <a:xfrm>
            <a:off x="1904005" y="2749952"/>
            <a:ext cx="5136875" cy="3152084"/>
          </a:xfrm>
          <a:prstGeom prst="rect">
            <a:avLst/>
          </a:prstGeom>
          <a:ln>
            <a:noFill/>
          </a:ln>
          <a:extLst>
            <a:ext uri="{53640926-AAD7-44D8-BBD7-CCE9431645EC}">
              <a14:shadowObscured xmlns:a14="http://schemas.microsoft.com/office/drawing/2010/main"/>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7190509" y="2749952"/>
            <a:ext cx="4887883" cy="3152084"/>
          </a:xfrm>
          <a:prstGeom prst="rect">
            <a:avLst/>
          </a:prstGeom>
        </p:spPr>
      </p:pic>
    </p:spTree>
    <p:extLst>
      <p:ext uri="{BB962C8B-B14F-4D97-AF65-F5344CB8AC3E}">
        <p14:creationId xmlns:p14="http://schemas.microsoft.com/office/powerpoint/2010/main" val="4101517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One Month forecast</a:t>
            </a:r>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a:t>The Naive approach												Holt-Winter Method</a:t>
            </a:r>
          </a:p>
          <a:p>
            <a:pPr marL="0" indent="0" defTabSz="182880">
              <a:buNone/>
            </a:pPr>
            <a:endParaRPr lang="en-US" dirty="0"/>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719349" y="2023630"/>
            <a:ext cx="5122026" cy="3604086"/>
          </a:xfrm>
          <a:prstGeom prst="rect">
            <a:avLst/>
          </a:prstGeom>
        </p:spPr>
      </p:pic>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6941127" y="2023630"/>
            <a:ext cx="5170517" cy="3604086"/>
          </a:xfrm>
          <a:prstGeom prst="rect">
            <a:avLst/>
          </a:prstGeom>
        </p:spPr>
      </p:pic>
    </p:spTree>
    <p:extLst>
      <p:ext uri="{BB962C8B-B14F-4D97-AF65-F5344CB8AC3E}">
        <p14:creationId xmlns:p14="http://schemas.microsoft.com/office/powerpoint/2010/main" val="3395909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One Month forecast</a:t>
            </a:r>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a:t>Autoregressive Model											ARIMA model</a:t>
            </a:r>
          </a:p>
          <a:p>
            <a:pPr marL="0" indent="0" defTabSz="182880">
              <a:buNone/>
            </a:pPr>
            <a:endParaRPr lang="en-US" dirty="0"/>
          </a:p>
          <a:p>
            <a:pPr marL="0" indent="0" defTabSz="182880">
              <a:buNone/>
            </a:pPr>
            <a:endParaRPr lang="en-US" sz="2000" dirty="0"/>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1677786" y="2240306"/>
            <a:ext cx="5013959" cy="3237781"/>
          </a:xfrm>
          <a:prstGeom prst="rect">
            <a:avLst/>
          </a:prstGeom>
        </p:spPr>
      </p:pic>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6932815" y="2240306"/>
            <a:ext cx="5200996" cy="3306577"/>
          </a:xfrm>
          <a:prstGeom prst="rect">
            <a:avLst/>
          </a:prstGeom>
        </p:spPr>
      </p:pic>
    </p:spTree>
    <p:extLst>
      <p:ext uri="{BB962C8B-B14F-4D97-AF65-F5344CB8AC3E}">
        <p14:creationId xmlns:p14="http://schemas.microsoft.com/office/powerpoint/2010/main" val="2220809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One Month forecast</a:t>
            </a:r>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a:t>From the table below; we can see that the Naive approach wasn’t in the top three in this case. This is because of the wider horizon of a month. The ARIMA model was the best in the case, followed by the Holt-Winter’s method, the AR model, and then the Naive approach.</a:t>
            </a:r>
          </a:p>
          <a:p>
            <a:pPr marL="0" indent="0" defTabSz="182880">
              <a:buNone/>
            </a:pP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143961404"/>
              </p:ext>
            </p:extLst>
          </p:nvPr>
        </p:nvGraphicFramePr>
        <p:xfrm>
          <a:off x="4197928" y="2940336"/>
          <a:ext cx="5777348" cy="3136267"/>
        </p:xfrm>
        <a:graphic>
          <a:graphicData uri="http://schemas.openxmlformats.org/drawingml/2006/table">
            <a:tbl>
              <a:tblPr firstRow="1" firstCol="1" bandRow="1">
                <a:tableStyleId>{5C22544A-7EE6-4342-B048-85BDC9FD1C3A}</a:tableStyleId>
              </a:tblPr>
              <a:tblGrid>
                <a:gridCol w="824869">
                  <a:extLst>
                    <a:ext uri="{9D8B030D-6E8A-4147-A177-3AD203B41FA5}">
                      <a16:colId xmlns:a16="http://schemas.microsoft.com/office/drawing/2014/main" val="2602703879"/>
                    </a:ext>
                  </a:extLst>
                </a:gridCol>
                <a:gridCol w="825522">
                  <a:extLst>
                    <a:ext uri="{9D8B030D-6E8A-4147-A177-3AD203B41FA5}">
                      <a16:colId xmlns:a16="http://schemas.microsoft.com/office/drawing/2014/main" val="2036327938"/>
                    </a:ext>
                  </a:extLst>
                </a:gridCol>
                <a:gridCol w="825522">
                  <a:extLst>
                    <a:ext uri="{9D8B030D-6E8A-4147-A177-3AD203B41FA5}">
                      <a16:colId xmlns:a16="http://schemas.microsoft.com/office/drawing/2014/main" val="3847942201"/>
                    </a:ext>
                  </a:extLst>
                </a:gridCol>
                <a:gridCol w="956578">
                  <a:extLst>
                    <a:ext uri="{9D8B030D-6E8A-4147-A177-3AD203B41FA5}">
                      <a16:colId xmlns:a16="http://schemas.microsoft.com/office/drawing/2014/main" val="1619233394"/>
                    </a:ext>
                  </a:extLst>
                </a:gridCol>
                <a:gridCol w="693813">
                  <a:extLst>
                    <a:ext uri="{9D8B030D-6E8A-4147-A177-3AD203B41FA5}">
                      <a16:colId xmlns:a16="http://schemas.microsoft.com/office/drawing/2014/main" val="3542289549"/>
                    </a:ext>
                  </a:extLst>
                </a:gridCol>
                <a:gridCol w="825522">
                  <a:extLst>
                    <a:ext uri="{9D8B030D-6E8A-4147-A177-3AD203B41FA5}">
                      <a16:colId xmlns:a16="http://schemas.microsoft.com/office/drawing/2014/main" val="1635455844"/>
                    </a:ext>
                  </a:extLst>
                </a:gridCol>
                <a:gridCol w="825522">
                  <a:extLst>
                    <a:ext uri="{9D8B030D-6E8A-4147-A177-3AD203B41FA5}">
                      <a16:colId xmlns:a16="http://schemas.microsoft.com/office/drawing/2014/main" val="3577480860"/>
                    </a:ext>
                  </a:extLst>
                </a:gridCol>
              </a:tblGrid>
              <a:tr h="839143">
                <a:tc>
                  <a:txBody>
                    <a:bodyPr/>
                    <a:lstStyle/>
                    <a:p>
                      <a:pPr marL="0" marR="0" indent="0" algn="just">
                        <a:lnSpc>
                          <a:spcPct val="150000"/>
                        </a:lnSpc>
                        <a:spcBef>
                          <a:spcPts val="0"/>
                        </a:spcBef>
                        <a:spcAft>
                          <a:spcPts val="0"/>
                        </a:spcAft>
                      </a:pPr>
                      <a:r>
                        <a:rPr lang="en-US" sz="1200" dirty="0">
                          <a:effectLst/>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Simple Average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Moving Average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Naive Approach</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Holt-Winter</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AR model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ARIMA model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5570993"/>
                  </a:ext>
                </a:extLst>
              </a:tr>
              <a:tr h="551564">
                <a:tc>
                  <a:txBody>
                    <a:bodyPr/>
                    <a:lstStyle/>
                    <a:p>
                      <a:pPr marL="0" marR="0" indent="0" algn="ctr">
                        <a:lnSpc>
                          <a:spcPct val="150000"/>
                        </a:lnSpc>
                        <a:spcBef>
                          <a:spcPts val="0"/>
                        </a:spcBef>
                        <a:spcAft>
                          <a:spcPts val="0"/>
                        </a:spcAft>
                      </a:pPr>
                      <a:r>
                        <a:rPr lang="en-US" sz="1200">
                          <a:effectLst/>
                        </a:rPr>
                        <a:t>MAPE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49.89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9.97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4.38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3.97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4.24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3.12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50802260"/>
                  </a:ext>
                </a:extLst>
              </a:tr>
              <a:tr h="321216">
                <a:tc>
                  <a:txBody>
                    <a:bodyPr/>
                    <a:lstStyle/>
                    <a:p>
                      <a:pPr marL="0" marR="0" indent="0" algn="ctr">
                        <a:lnSpc>
                          <a:spcPct val="150000"/>
                        </a:lnSpc>
                        <a:spcBef>
                          <a:spcPts val="0"/>
                        </a:spcBef>
                        <a:spcAft>
                          <a:spcPts val="0"/>
                        </a:spcAft>
                      </a:pPr>
                      <a:r>
                        <a:rPr lang="en-US" sz="1200">
                          <a:effectLst/>
                        </a:rPr>
                        <a:t>ME (Kw)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-1302.46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-75.89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-78.66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-65.64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-58.14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-35.87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48173383"/>
                  </a:ext>
                </a:extLst>
              </a:tr>
              <a:tr h="551564">
                <a:tc>
                  <a:txBody>
                    <a:bodyPr/>
                    <a:lstStyle/>
                    <a:p>
                      <a:pPr marL="0" marR="0" indent="0" algn="ctr">
                        <a:lnSpc>
                          <a:spcPct val="150000"/>
                        </a:lnSpc>
                        <a:spcBef>
                          <a:spcPts val="0"/>
                        </a:spcBef>
                        <a:spcAft>
                          <a:spcPts val="0"/>
                        </a:spcAft>
                      </a:pPr>
                      <a:r>
                        <a:rPr lang="en-US" sz="1200">
                          <a:effectLst/>
                        </a:rPr>
                        <a:t>MAE (Kw)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1302.46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253.51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112.01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101.31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108.85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79.48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18089103"/>
                  </a:ext>
                </a:extLst>
              </a:tr>
              <a:tr h="321216">
                <a:tc>
                  <a:txBody>
                    <a:bodyPr/>
                    <a:lstStyle/>
                    <a:p>
                      <a:pPr marL="0" marR="0" indent="0" algn="ctr">
                        <a:lnSpc>
                          <a:spcPct val="150000"/>
                        </a:lnSpc>
                        <a:spcBef>
                          <a:spcPts val="0"/>
                        </a:spcBef>
                        <a:spcAft>
                          <a:spcPts val="0"/>
                        </a:spcAft>
                      </a:pPr>
                      <a:r>
                        <a:rPr lang="en-US" sz="1200">
                          <a:effectLst/>
                        </a:rPr>
                        <a:t>MPE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-49.89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-1.92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-2.90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-2.41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-2.03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-1.23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918474"/>
                  </a:ext>
                </a:extLst>
              </a:tr>
              <a:tr h="551564">
                <a:tc>
                  <a:txBody>
                    <a:bodyPr/>
                    <a:lstStyle/>
                    <a:p>
                      <a:pPr marL="0" marR="0" indent="0" algn="ctr">
                        <a:lnSpc>
                          <a:spcPct val="150000"/>
                        </a:lnSpc>
                        <a:spcBef>
                          <a:spcPts val="0"/>
                        </a:spcBef>
                        <a:spcAft>
                          <a:spcPts val="0"/>
                        </a:spcAft>
                      </a:pPr>
                      <a:r>
                        <a:rPr lang="en-US" sz="1200" dirty="0">
                          <a:effectLst/>
                        </a:rPr>
                        <a:t>RMSE (Kw)</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1326.85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264.37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137.33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127.41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135.66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109.16</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6489094"/>
                  </a:ext>
                </a:extLst>
              </a:tr>
            </a:tbl>
          </a:graphicData>
        </a:graphic>
      </p:graphicFrame>
    </p:spTree>
    <p:extLst>
      <p:ext uri="{BB962C8B-B14F-4D97-AF65-F5344CB8AC3E}">
        <p14:creationId xmlns:p14="http://schemas.microsoft.com/office/powerpoint/2010/main" val="718815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December, 2017’s forecast</a:t>
            </a:r>
          </a:p>
        </p:txBody>
      </p:sp>
      <p:sp>
        <p:nvSpPr>
          <p:cNvPr id="5" name="Content Placeholder 4"/>
          <p:cNvSpPr>
            <a:spLocks noGrp="1"/>
          </p:cNvSpPr>
          <p:nvPr>
            <p:ph idx="1"/>
          </p:nvPr>
        </p:nvSpPr>
        <p:spPr>
          <a:xfrm>
            <a:off x="2589212" y="1433771"/>
            <a:ext cx="8915400" cy="4258887"/>
          </a:xfrm>
        </p:spPr>
        <p:txBody>
          <a:bodyPr>
            <a:noAutofit/>
          </a:bodyPr>
          <a:lstStyle/>
          <a:p>
            <a:pPr marL="0" indent="0">
              <a:buNone/>
            </a:pPr>
            <a:r>
              <a:rPr lang="en-US" dirty="0"/>
              <a:t>    First, I had to split the data into two; one for training, and one for testing. The training data contained the data from 2015 still the end of November 2017, and the testing data contained December, 2017’s data.</a:t>
            </a:r>
          </a:p>
          <a:p>
            <a:pPr defTabSz="182880"/>
            <a:r>
              <a:rPr lang="en-US" dirty="0"/>
              <a:t>Simple Average Approach							Moving Average Approach</a:t>
            </a:r>
          </a:p>
          <a:p>
            <a:pPr marL="0" indent="0" defTabSz="182880">
              <a:buNone/>
            </a:pPr>
            <a:endParaRPr lang="en-US" dirty="0"/>
          </a:p>
          <a:p>
            <a:pPr marL="0" indent="0" defTabSz="182880">
              <a:buNone/>
            </a:pPr>
            <a:endParaRPr lang="en-US" dirty="0"/>
          </a:p>
          <a:p>
            <a:pPr defTabSz="182880"/>
            <a:endParaRPr lang="en-US" sz="2000" dirty="0"/>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2085109" y="2913435"/>
            <a:ext cx="4623262" cy="3003667"/>
          </a:xfrm>
          <a:prstGeom prst="rect">
            <a:avLst/>
          </a:prstGeom>
        </p:spPr>
      </p:pic>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7049192" y="2913435"/>
            <a:ext cx="5070765" cy="3003667"/>
          </a:xfrm>
          <a:prstGeom prst="rect">
            <a:avLst/>
          </a:prstGeom>
        </p:spPr>
      </p:pic>
    </p:spTree>
    <p:extLst>
      <p:ext uri="{BB962C8B-B14F-4D97-AF65-F5344CB8AC3E}">
        <p14:creationId xmlns:p14="http://schemas.microsoft.com/office/powerpoint/2010/main" val="536153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Outline</a:t>
            </a:r>
          </a:p>
        </p:txBody>
      </p:sp>
      <p:sp>
        <p:nvSpPr>
          <p:cNvPr id="5" name="Content Placeholder 4"/>
          <p:cNvSpPr>
            <a:spLocks noGrp="1"/>
          </p:cNvSpPr>
          <p:nvPr>
            <p:ph idx="1"/>
          </p:nvPr>
        </p:nvSpPr>
        <p:spPr>
          <a:xfrm>
            <a:off x="2592925" y="1950720"/>
            <a:ext cx="8915400" cy="3777622"/>
          </a:xfrm>
        </p:spPr>
        <p:txBody>
          <a:bodyPr>
            <a:noAutofit/>
          </a:bodyPr>
          <a:lstStyle/>
          <a:p>
            <a:r>
              <a:rPr lang="en-US" sz="2000" dirty="0"/>
              <a:t>Introduction</a:t>
            </a:r>
          </a:p>
          <a:p>
            <a:r>
              <a:rPr lang="en-US" sz="2000" dirty="0"/>
              <a:t>Description of the models</a:t>
            </a:r>
          </a:p>
          <a:p>
            <a:r>
              <a:rPr lang="en-US" sz="2000" dirty="0"/>
              <a:t>Dataset</a:t>
            </a:r>
          </a:p>
          <a:p>
            <a:r>
              <a:rPr lang="en-US" sz="2000" dirty="0"/>
              <a:t>One Week’s forecast</a:t>
            </a:r>
          </a:p>
          <a:p>
            <a:r>
              <a:rPr lang="en-US" sz="2000" dirty="0"/>
              <a:t>Two Weeks forecast</a:t>
            </a:r>
          </a:p>
          <a:p>
            <a:r>
              <a:rPr lang="en-US" sz="2000" dirty="0"/>
              <a:t>One Month forecast</a:t>
            </a:r>
          </a:p>
          <a:p>
            <a:r>
              <a:rPr lang="en-US" sz="2000" dirty="0"/>
              <a:t>December, 2017’s forecast</a:t>
            </a:r>
          </a:p>
          <a:p>
            <a:r>
              <a:rPr lang="en-US" sz="2000" dirty="0"/>
              <a:t>Challenges / Observations</a:t>
            </a:r>
          </a:p>
          <a:p>
            <a:r>
              <a:rPr lang="en-US" sz="2000" dirty="0"/>
              <a:t>Conclusions</a:t>
            </a:r>
          </a:p>
        </p:txBody>
      </p:sp>
    </p:spTree>
    <p:extLst>
      <p:ext uri="{BB962C8B-B14F-4D97-AF65-F5344CB8AC3E}">
        <p14:creationId xmlns:p14="http://schemas.microsoft.com/office/powerpoint/2010/main" val="3826742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December, 2017’s forecast</a:t>
            </a:r>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a:t>The Naive approach												Holt-Winter Method</a:t>
            </a:r>
          </a:p>
          <a:p>
            <a:pPr marL="0" indent="0" defTabSz="182880">
              <a:buNone/>
            </a:pPr>
            <a:endParaRPr lang="en-US" dirty="0"/>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1679170" y="2156834"/>
            <a:ext cx="5145579" cy="3470882"/>
          </a:xfrm>
          <a:prstGeom prst="rect">
            <a:avLst/>
          </a:prstGeom>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6943494" y="2156834"/>
            <a:ext cx="5248506" cy="3486555"/>
          </a:xfrm>
          <a:prstGeom prst="rect">
            <a:avLst/>
          </a:prstGeom>
        </p:spPr>
      </p:pic>
    </p:spTree>
    <p:extLst>
      <p:ext uri="{BB962C8B-B14F-4D97-AF65-F5344CB8AC3E}">
        <p14:creationId xmlns:p14="http://schemas.microsoft.com/office/powerpoint/2010/main" val="3481891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December, 2017’s forecast</a:t>
            </a:r>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a:t>Autoregressive Model											ARIMA model</a:t>
            </a:r>
          </a:p>
          <a:p>
            <a:pPr marL="0" indent="0" defTabSz="182880">
              <a:buNone/>
            </a:pPr>
            <a:endParaRPr lang="en-US" dirty="0"/>
          </a:p>
          <a:p>
            <a:pPr marL="0" indent="0" defTabSz="182880">
              <a:buNone/>
            </a:pPr>
            <a:endParaRPr lang="en-US" sz="2000" dirty="0"/>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960014" y="2240305"/>
            <a:ext cx="4972802" cy="3229469"/>
          </a:xfrm>
          <a:prstGeom prst="rect">
            <a:avLst/>
          </a:prstGeom>
        </p:spPr>
      </p:pic>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7031182" y="2240305"/>
            <a:ext cx="5160818" cy="3229469"/>
          </a:xfrm>
          <a:prstGeom prst="rect">
            <a:avLst/>
          </a:prstGeom>
        </p:spPr>
      </p:pic>
    </p:spTree>
    <p:extLst>
      <p:ext uri="{BB962C8B-B14F-4D97-AF65-F5344CB8AC3E}">
        <p14:creationId xmlns:p14="http://schemas.microsoft.com/office/powerpoint/2010/main" val="1154426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December, 2017’s forecast</a:t>
            </a:r>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a:t>Due to the sudden change in demand in UNB as Christmas holidays approaches; I decided to test the models on December, 2017 prediction. The results gotten was expected because it is a pretty difficult to predict this time period accurately. Based on the rmse values; the Holt-Winter model had the best performance in this case, followed by the Moving Average, AR and the ARIMA model.</a:t>
            </a:r>
          </a:p>
        </p:txBody>
      </p:sp>
      <p:graphicFrame>
        <p:nvGraphicFramePr>
          <p:cNvPr id="3" name="Table 2"/>
          <p:cNvGraphicFramePr>
            <a:graphicFrameLocks noGrp="1"/>
          </p:cNvGraphicFramePr>
          <p:nvPr>
            <p:extLst>
              <p:ext uri="{D42A27DB-BD31-4B8C-83A1-F6EECF244321}">
                <p14:modId xmlns:p14="http://schemas.microsoft.com/office/powerpoint/2010/main" val="2107186336"/>
              </p:ext>
            </p:extLst>
          </p:nvPr>
        </p:nvGraphicFramePr>
        <p:xfrm>
          <a:off x="4240529" y="3437886"/>
          <a:ext cx="5612765" cy="2665732"/>
        </p:xfrm>
        <a:graphic>
          <a:graphicData uri="http://schemas.openxmlformats.org/drawingml/2006/table">
            <a:tbl>
              <a:tblPr firstRow="1" firstCol="1" bandRow="1">
                <a:tableStyleId>{5C22544A-7EE6-4342-B048-85BDC9FD1C3A}</a:tableStyleId>
              </a:tblPr>
              <a:tblGrid>
                <a:gridCol w="801370">
                  <a:extLst>
                    <a:ext uri="{9D8B030D-6E8A-4147-A177-3AD203B41FA5}">
                      <a16:colId xmlns:a16="http://schemas.microsoft.com/office/drawing/2014/main" val="3782321388"/>
                    </a:ext>
                  </a:extLst>
                </a:gridCol>
                <a:gridCol w="802005">
                  <a:extLst>
                    <a:ext uri="{9D8B030D-6E8A-4147-A177-3AD203B41FA5}">
                      <a16:colId xmlns:a16="http://schemas.microsoft.com/office/drawing/2014/main" val="2839855619"/>
                    </a:ext>
                  </a:extLst>
                </a:gridCol>
                <a:gridCol w="802005">
                  <a:extLst>
                    <a:ext uri="{9D8B030D-6E8A-4147-A177-3AD203B41FA5}">
                      <a16:colId xmlns:a16="http://schemas.microsoft.com/office/drawing/2014/main" val="4245228829"/>
                    </a:ext>
                  </a:extLst>
                </a:gridCol>
                <a:gridCol w="926986">
                  <a:extLst>
                    <a:ext uri="{9D8B030D-6E8A-4147-A177-3AD203B41FA5}">
                      <a16:colId xmlns:a16="http://schemas.microsoft.com/office/drawing/2014/main" val="2316150477"/>
                    </a:ext>
                  </a:extLst>
                </a:gridCol>
                <a:gridCol w="676389">
                  <a:extLst>
                    <a:ext uri="{9D8B030D-6E8A-4147-A177-3AD203B41FA5}">
                      <a16:colId xmlns:a16="http://schemas.microsoft.com/office/drawing/2014/main" val="1545759560"/>
                    </a:ext>
                  </a:extLst>
                </a:gridCol>
                <a:gridCol w="802005">
                  <a:extLst>
                    <a:ext uri="{9D8B030D-6E8A-4147-A177-3AD203B41FA5}">
                      <a16:colId xmlns:a16="http://schemas.microsoft.com/office/drawing/2014/main" val="3082511514"/>
                    </a:ext>
                  </a:extLst>
                </a:gridCol>
                <a:gridCol w="802005">
                  <a:extLst>
                    <a:ext uri="{9D8B030D-6E8A-4147-A177-3AD203B41FA5}">
                      <a16:colId xmlns:a16="http://schemas.microsoft.com/office/drawing/2014/main" val="3409459090"/>
                    </a:ext>
                  </a:extLst>
                </a:gridCol>
              </a:tblGrid>
              <a:tr h="302260">
                <a:tc>
                  <a:txBody>
                    <a:bodyPr/>
                    <a:lstStyle/>
                    <a:p>
                      <a:pPr marL="0" marR="0" indent="0" algn="just">
                        <a:lnSpc>
                          <a:spcPct val="150000"/>
                        </a:lnSpc>
                        <a:spcBef>
                          <a:spcPts val="0"/>
                        </a:spcBef>
                        <a:spcAft>
                          <a:spcPts val="0"/>
                        </a:spcAft>
                      </a:pPr>
                      <a:r>
                        <a:rPr lang="en-US" sz="1200">
                          <a:effectLst/>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Simple Average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Moving Average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Naive Approach</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Holt-Winter</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AR model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ARIMA model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4273412"/>
                  </a:ext>
                </a:extLst>
              </a:tr>
              <a:tr h="302260">
                <a:tc>
                  <a:txBody>
                    <a:bodyPr/>
                    <a:lstStyle/>
                    <a:p>
                      <a:pPr marL="0" marR="0" indent="0" algn="ctr">
                        <a:lnSpc>
                          <a:spcPct val="150000"/>
                        </a:lnSpc>
                        <a:spcBef>
                          <a:spcPts val="0"/>
                        </a:spcBef>
                        <a:spcAft>
                          <a:spcPts val="0"/>
                        </a:spcAft>
                      </a:pPr>
                      <a:r>
                        <a:rPr lang="en-US" sz="1200">
                          <a:effectLst/>
                        </a:rPr>
                        <a:t>MAPE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17.43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14.24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13.82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11.81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12.81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13.55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245587"/>
                  </a:ext>
                </a:extLst>
              </a:tr>
              <a:tr h="302260">
                <a:tc>
                  <a:txBody>
                    <a:bodyPr/>
                    <a:lstStyle/>
                    <a:p>
                      <a:pPr marL="0" marR="0" indent="0" algn="ctr">
                        <a:lnSpc>
                          <a:spcPct val="150000"/>
                        </a:lnSpc>
                        <a:spcBef>
                          <a:spcPts val="0"/>
                        </a:spcBef>
                        <a:spcAft>
                          <a:spcPts val="0"/>
                        </a:spcAft>
                      </a:pPr>
                      <a:r>
                        <a:rPr lang="en-US" sz="1200">
                          <a:effectLst/>
                        </a:rPr>
                        <a:t>ME (Kw)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-211.95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41.09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133.26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93.69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121.94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133.83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1071084"/>
                  </a:ext>
                </a:extLst>
              </a:tr>
              <a:tr h="302260">
                <a:tc>
                  <a:txBody>
                    <a:bodyPr/>
                    <a:lstStyle/>
                    <a:p>
                      <a:pPr marL="0" marR="0" indent="0" algn="ctr">
                        <a:lnSpc>
                          <a:spcPct val="150000"/>
                        </a:lnSpc>
                        <a:spcBef>
                          <a:spcPts val="0"/>
                        </a:spcBef>
                        <a:spcAft>
                          <a:spcPts val="0"/>
                        </a:spcAft>
                      </a:pPr>
                      <a:r>
                        <a:rPr lang="en-US" sz="1200">
                          <a:effectLst/>
                        </a:rPr>
                        <a:t>MAE (Kw)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227.37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159.60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148.71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134.11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136.43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144.65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78318908"/>
                  </a:ext>
                </a:extLst>
              </a:tr>
              <a:tr h="302260">
                <a:tc>
                  <a:txBody>
                    <a:bodyPr/>
                    <a:lstStyle/>
                    <a:p>
                      <a:pPr marL="0" marR="0" indent="0" algn="ctr">
                        <a:lnSpc>
                          <a:spcPct val="150000"/>
                        </a:lnSpc>
                        <a:spcBef>
                          <a:spcPts val="0"/>
                        </a:spcBef>
                        <a:spcAft>
                          <a:spcPts val="0"/>
                        </a:spcAft>
                      </a:pPr>
                      <a:r>
                        <a:rPr lang="en-US" sz="1200">
                          <a:effectLst/>
                        </a:rPr>
                        <a:t>MPE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-15.79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5.71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12.52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8.94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11.63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12.66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9711563"/>
                  </a:ext>
                </a:extLst>
              </a:tr>
              <a:tr h="302260">
                <a:tc>
                  <a:txBody>
                    <a:bodyPr/>
                    <a:lstStyle/>
                    <a:p>
                      <a:pPr marL="0" marR="0" indent="0" algn="ctr">
                        <a:lnSpc>
                          <a:spcPct val="150000"/>
                        </a:lnSpc>
                        <a:spcBef>
                          <a:spcPts val="0"/>
                        </a:spcBef>
                        <a:spcAft>
                          <a:spcPts val="0"/>
                        </a:spcAft>
                      </a:pPr>
                      <a:r>
                        <a:rPr lang="en-US" sz="1200" dirty="0">
                          <a:effectLst/>
                        </a:rPr>
                        <a:t>RMSE (Kw)</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274.12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178.63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208.55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155.35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a:effectLst/>
                        </a:rPr>
                        <a:t>195.06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0"/>
                        </a:spcAft>
                      </a:pPr>
                      <a:r>
                        <a:rPr lang="en-US" sz="1200" dirty="0">
                          <a:effectLst/>
                        </a:rPr>
                        <a:t>206.81</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5907477"/>
                  </a:ext>
                </a:extLst>
              </a:tr>
            </a:tbl>
          </a:graphicData>
        </a:graphic>
      </p:graphicFrame>
    </p:spTree>
    <p:extLst>
      <p:ext uri="{BB962C8B-B14F-4D97-AF65-F5344CB8AC3E}">
        <p14:creationId xmlns:p14="http://schemas.microsoft.com/office/powerpoint/2010/main" val="3907166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Challenges / Observations</a:t>
            </a:r>
          </a:p>
        </p:txBody>
      </p:sp>
      <p:sp>
        <p:nvSpPr>
          <p:cNvPr id="5" name="Content Placeholder 4"/>
          <p:cNvSpPr>
            <a:spLocks noGrp="1"/>
          </p:cNvSpPr>
          <p:nvPr>
            <p:ph idx="1"/>
          </p:nvPr>
        </p:nvSpPr>
        <p:spPr>
          <a:xfrm>
            <a:off x="2589212" y="1633276"/>
            <a:ext cx="8915400" cy="4750899"/>
          </a:xfrm>
        </p:spPr>
        <p:txBody>
          <a:bodyPr>
            <a:noAutofit/>
          </a:bodyPr>
          <a:lstStyle/>
          <a:p>
            <a:pPr defTabSz="182880"/>
            <a:r>
              <a:rPr lang="en-US" dirty="0"/>
              <a:t>The first challenge of this experiment was to get enough data that would help to train the model much better, and then removing outliers in the data. </a:t>
            </a:r>
          </a:p>
          <a:p>
            <a:pPr defTabSz="182880"/>
            <a:r>
              <a:rPr lang="en-US" dirty="0"/>
              <a:t>Another challenge was to find an efficient model for predicting different horizons, as different models perform better with different dataset.</a:t>
            </a:r>
          </a:p>
          <a:p>
            <a:pPr defTabSz="182880"/>
            <a:r>
              <a:rPr lang="en-US" dirty="0"/>
              <a:t>The simple average model works better if the average across the dataset remains the same. The moving average model could be improved by adding weights to the previous values being used for prediction, which could be time consuming. </a:t>
            </a:r>
          </a:p>
          <a:p>
            <a:pPr defTabSz="182880"/>
            <a:r>
              <a:rPr lang="en-US" dirty="0"/>
              <a:t>The naive approach works best if the previous week was similar of close with the tested week; but if there are trends in the data and stationarity is lost, the naive approach become inefficient as the horizon gets wider.</a:t>
            </a:r>
          </a:p>
          <a:p>
            <a:pPr defTabSz="182880"/>
            <a:r>
              <a:rPr lang="en-US" dirty="0"/>
              <a:t>The major challenge with the ARIMA model was to find the right parameters to use in training the model, as different horizons and dataset work best with different parameters.</a:t>
            </a:r>
          </a:p>
        </p:txBody>
      </p:sp>
    </p:spTree>
    <p:extLst>
      <p:ext uri="{BB962C8B-B14F-4D97-AF65-F5344CB8AC3E}">
        <p14:creationId xmlns:p14="http://schemas.microsoft.com/office/powerpoint/2010/main" val="3183139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Conclusions</a:t>
            </a:r>
          </a:p>
        </p:txBody>
      </p:sp>
      <p:sp>
        <p:nvSpPr>
          <p:cNvPr id="5" name="Content Placeholder 4"/>
          <p:cNvSpPr>
            <a:spLocks noGrp="1"/>
          </p:cNvSpPr>
          <p:nvPr>
            <p:ph idx="1"/>
          </p:nvPr>
        </p:nvSpPr>
        <p:spPr>
          <a:xfrm>
            <a:off x="2589212" y="1633276"/>
            <a:ext cx="8915400" cy="4750899"/>
          </a:xfrm>
        </p:spPr>
        <p:txBody>
          <a:bodyPr>
            <a:noAutofit/>
          </a:bodyPr>
          <a:lstStyle/>
          <a:p>
            <a:pPr defTabSz="182880"/>
            <a:r>
              <a:rPr lang="en-US" dirty="0"/>
              <a:t>The aim of this project was to test different models and see how well they perform on different horizons; one week, two weeks, one month, and December, 2017 forecasts.</a:t>
            </a:r>
          </a:p>
          <a:p>
            <a:pPr defTabSz="182880"/>
            <a:r>
              <a:rPr lang="en-US" dirty="0"/>
              <a:t>In the one and two weeks forecast; the naive approach had the best performance, this is due to the high similarity in the data on a weekly basis. Due to the non-stationarity in the data, the naive approach becomes inefficient with a wider horizon.</a:t>
            </a:r>
          </a:p>
          <a:p>
            <a:pPr defTabSz="182880"/>
            <a:r>
              <a:rPr lang="en-US" dirty="0"/>
              <a:t>In the one month forecast; the ARIMA model had the best performance, which is expected because ARIMA combines three methods (Auto regression, Integration, and Moving Average).</a:t>
            </a:r>
          </a:p>
          <a:p>
            <a:pPr defTabSz="182880"/>
            <a:r>
              <a:rPr lang="en-US" dirty="0"/>
              <a:t>In December, 2017’s forecast; the Holt-Winter model had the best performance after I changed the seasonality period to 365 days.</a:t>
            </a:r>
          </a:p>
          <a:p>
            <a:pPr defTabSz="182880"/>
            <a:r>
              <a:rPr lang="en-US" dirty="0"/>
              <a:t>For future work; I aim at adding other variables that affect demand like Temperature, and Dew Point. I believe this would improve the accuracy of the models.</a:t>
            </a:r>
          </a:p>
          <a:p>
            <a:pPr defTabSz="182880"/>
            <a:endParaRPr lang="en-US" dirty="0"/>
          </a:p>
          <a:p>
            <a:pPr defTabSz="182880"/>
            <a:endParaRPr lang="en-US" dirty="0"/>
          </a:p>
        </p:txBody>
      </p:sp>
    </p:spTree>
    <p:extLst>
      <p:ext uri="{BB962C8B-B14F-4D97-AF65-F5344CB8AC3E}">
        <p14:creationId xmlns:p14="http://schemas.microsoft.com/office/powerpoint/2010/main" val="3252152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D2E1D-4DB2-4699-AEB5-243A04BF38D5}"/>
              </a:ext>
            </a:extLst>
          </p:cNvPr>
          <p:cNvSpPr>
            <a:spLocks noGrp="1"/>
          </p:cNvSpPr>
          <p:nvPr>
            <p:ph type="title"/>
          </p:nvPr>
        </p:nvSpPr>
        <p:spPr>
          <a:xfrm>
            <a:off x="2464521" y="1889759"/>
            <a:ext cx="8915399" cy="3117040"/>
          </a:xfrm>
        </p:spPr>
        <p:txBody>
          <a:bodyPr>
            <a:normAutofit/>
          </a:bodyPr>
          <a:lstStyle/>
          <a:p>
            <a:pPr algn="ctr"/>
            <a:r>
              <a:rPr lang="en-US" sz="4400" dirty="0"/>
              <a:t>Thank you for your attention!</a:t>
            </a:r>
          </a:p>
        </p:txBody>
      </p:sp>
    </p:spTree>
    <p:extLst>
      <p:ext uri="{BB962C8B-B14F-4D97-AF65-F5344CB8AC3E}">
        <p14:creationId xmlns:p14="http://schemas.microsoft.com/office/powerpoint/2010/main" val="2773366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Introduction</a:t>
            </a:r>
          </a:p>
        </p:txBody>
      </p:sp>
      <p:sp>
        <p:nvSpPr>
          <p:cNvPr id="5" name="Content Placeholder 4"/>
          <p:cNvSpPr>
            <a:spLocks noGrp="1"/>
          </p:cNvSpPr>
          <p:nvPr>
            <p:ph idx="1"/>
          </p:nvPr>
        </p:nvSpPr>
        <p:spPr>
          <a:xfrm>
            <a:off x="2592925" y="1950720"/>
            <a:ext cx="8915400" cy="3777622"/>
          </a:xfrm>
        </p:spPr>
        <p:txBody>
          <a:bodyPr>
            <a:noAutofit/>
          </a:bodyPr>
          <a:lstStyle/>
          <a:p>
            <a:r>
              <a:rPr lang="en-US" dirty="0"/>
              <a:t>Electricity is one of the driving forces of economic development and is essential to our daily life and wellbeing. </a:t>
            </a:r>
          </a:p>
          <a:p>
            <a:r>
              <a:rPr lang="en-US" dirty="0"/>
              <a:t>Load forecasting is an integral part in the process of the planning and operation of electric utilities; it has played a vital role in the power industry for over a century. In terms of power supply and demand; for the stable supply of electricity, the reserve power must be prepared.</a:t>
            </a:r>
          </a:p>
          <a:p>
            <a:r>
              <a:rPr lang="en-US" dirty="0"/>
              <a:t>Businesses needs of load forecasting includes power systems planning/operations, revenue projection, rate design, energy trading, and so on. </a:t>
            </a:r>
          </a:p>
          <a:p>
            <a:r>
              <a:rPr lang="en-US" dirty="0"/>
              <a:t>The demand pattern is very complex due to the deregulation of energy markets; therefore finding an appropriate forecasting model for a specific electricity network is not a trivial task.</a:t>
            </a:r>
            <a:endParaRPr lang="en-US" sz="2000" dirty="0"/>
          </a:p>
        </p:txBody>
      </p:sp>
    </p:spTree>
    <p:extLst>
      <p:ext uri="{BB962C8B-B14F-4D97-AF65-F5344CB8AC3E}">
        <p14:creationId xmlns:p14="http://schemas.microsoft.com/office/powerpoint/2010/main" val="3808795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Description of the models</a:t>
            </a:r>
          </a:p>
        </p:txBody>
      </p:sp>
      <p:sp>
        <p:nvSpPr>
          <p:cNvPr id="5" name="Content Placeholder 4"/>
          <p:cNvSpPr>
            <a:spLocks noGrp="1"/>
          </p:cNvSpPr>
          <p:nvPr>
            <p:ph idx="1"/>
          </p:nvPr>
        </p:nvSpPr>
        <p:spPr>
          <a:xfrm>
            <a:off x="2592925" y="1950719"/>
            <a:ext cx="8915400" cy="4258887"/>
          </a:xfrm>
        </p:spPr>
        <p:txBody>
          <a:bodyPr>
            <a:noAutofit/>
          </a:bodyPr>
          <a:lstStyle/>
          <a:p>
            <a:pPr marL="0" indent="0" defTabSz="182880">
              <a:buNone/>
            </a:pPr>
            <a:r>
              <a:rPr lang="en-US" sz="2000" dirty="0"/>
              <a:t>In this project 6 models were explored; </a:t>
            </a:r>
            <a:r>
              <a:rPr lang="en-US" dirty="0"/>
              <a:t>simple average, moving average, naive approach, holt-winter method, auto regressive model (AR), and auto regressive integrated moving average (ARIMA). They were used to predict; one week ahead, two weeks ahead, one month ahead, and the demand for December, 2017; and their results were evaluated.</a:t>
            </a:r>
          </a:p>
          <a:p>
            <a:pPr defTabSz="182880"/>
            <a:r>
              <a:rPr lang="en-US" dirty="0"/>
              <a:t>The simple average approach takes the sum of all occurrences in the data and divides it by the number of the occurrences. </a:t>
            </a:r>
          </a:p>
          <a:p>
            <a:pPr defTabSz="182880"/>
            <a:r>
              <a:rPr lang="en-US" dirty="0"/>
              <a:t>The moving average approach takes the average of previous fixed n observations and uses it as a prediction for the next day.</a:t>
            </a:r>
          </a:p>
          <a:p>
            <a:pPr defTabSz="182880"/>
            <a:r>
              <a:rPr lang="en-US" dirty="0"/>
              <a:t>The naive approach predicts the current observation as the previously observed value; due to weekly similarity of the data, the naive approach implemented in this project takes the previous week’s value, e.g. this Tuesday is similar with last Tuesday.</a:t>
            </a:r>
          </a:p>
          <a:p>
            <a:pPr defTabSz="182880"/>
            <a:endParaRPr lang="en-US" sz="2000" dirty="0"/>
          </a:p>
        </p:txBody>
      </p:sp>
    </p:spTree>
    <p:extLst>
      <p:ext uri="{BB962C8B-B14F-4D97-AF65-F5344CB8AC3E}">
        <p14:creationId xmlns:p14="http://schemas.microsoft.com/office/powerpoint/2010/main" val="3539352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Description of the models</a:t>
            </a:r>
          </a:p>
        </p:txBody>
      </p:sp>
      <p:sp>
        <p:nvSpPr>
          <p:cNvPr id="5" name="Content Placeholder 4"/>
          <p:cNvSpPr>
            <a:spLocks noGrp="1"/>
          </p:cNvSpPr>
          <p:nvPr>
            <p:ph idx="1"/>
          </p:nvPr>
        </p:nvSpPr>
        <p:spPr>
          <a:xfrm>
            <a:off x="2592925" y="1950719"/>
            <a:ext cx="8915400" cy="4258887"/>
          </a:xfrm>
        </p:spPr>
        <p:txBody>
          <a:bodyPr>
            <a:noAutofit/>
          </a:bodyPr>
          <a:lstStyle/>
          <a:p>
            <a:pPr defTabSz="182880"/>
            <a:r>
              <a:rPr lang="en-US" dirty="0"/>
              <a:t>Holt-Winters forecasting method is a way to model and predict the behavior of the previous data. This method models three aspects of the data; the average, the trend, and the seasonality (repeating pattern).</a:t>
            </a:r>
          </a:p>
          <a:p>
            <a:pPr defTabSz="182880"/>
            <a:r>
              <a:rPr lang="en-US" dirty="0"/>
              <a:t>The autoregressive model is used when there are some correlation between the values in a time series. The process is basically a linear regression of the data in the current series against one or more past values in the same series.</a:t>
            </a:r>
          </a:p>
          <a:p>
            <a:pPr defTabSz="182880"/>
            <a:r>
              <a:rPr lang="en-US" dirty="0"/>
              <a:t>An ARIMA model is characterized by p, d, q; where p is the order of the AR term, q is the order of the MA term, and d is the number of differencing required in order to make the time series stationary. The SARIMA takes into account the seasonality of the dataset; seasonal differencing is similar to regular differencing, but instead it subtracts the value from the previous season.</a:t>
            </a:r>
            <a:endParaRPr lang="en-US" sz="2000" dirty="0"/>
          </a:p>
        </p:txBody>
      </p:sp>
    </p:spTree>
    <p:extLst>
      <p:ext uri="{BB962C8B-B14F-4D97-AF65-F5344CB8AC3E}">
        <p14:creationId xmlns:p14="http://schemas.microsoft.com/office/powerpoint/2010/main" val="1968299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Dataset</a:t>
            </a:r>
          </a:p>
        </p:txBody>
      </p:sp>
      <p:sp>
        <p:nvSpPr>
          <p:cNvPr id="5" name="Content Placeholder 4"/>
          <p:cNvSpPr>
            <a:spLocks noGrp="1"/>
          </p:cNvSpPr>
          <p:nvPr>
            <p:ph idx="1"/>
          </p:nvPr>
        </p:nvSpPr>
        <p:spPr>
          <a:xfrm>
            <a:off x="2589212" y="1433771"/>
            <a:ext cx="8915400" cy="4258887"/>
          </a:xfrm>
        </p:spPr>
        <p:txBody>
          <a:bodyPr>
            <a:noAutofit/>
          </a:bodyPr>
          <a:lstStyle/>
          <a:p>
            <a:pPr defTabSz="182880"/>
            <a:r>
              <a:rPr lang="en-US" dirty="0"/>
              <a:t>The time series data was gotten from ‘Primary A lagged demand’ feeder at UNB. The data contains the power demand at a 15 </a:t>
            </a:r>
            <a:r>
              <a:rPr lang="en-US" dirty="0" err="1"/>
              <a:t>mins</a:t>
            </a:r>
            <a:r>
              <a:rPr lang="en-US" dirty="0"/>
              <a:t> interval starting from ‘2014-03-20 07:30:00’ until ‘2019-11-05 10:15:00’.</a:t>
            </a:r>
          </a:p>
          <a:p>
            <a:pPr defTabSz="182880"/>
            <a:r>
              <a:rPr lang="en-US" dirty="0"/>
              <a:t>There was a huge gap in the 2014’s data, so only data from 2015 was used. I resampled the data to be the daily mean.</a:t>
            </a:r>
          </a:p>
          <a:p>
            <a:pPr marL="0" indent="0" defTabSz="182880">
              <a:buNone/>
            </a:pPr>
            <a:endParaRPr lang="en-US" sz="2000" dirty="0"/>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l="535" t="5126" r="1127"/>
          <a:stretch/>
        </p:blipFill>
        <p:spPr bwMode="auto">
          <a:xfrm>
            <a:off x="3491345" y="3205766"/>
            <a:ext cx="6375862" cy="33363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1011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One Week’s forecast</a:t>
            </a:r>
          </a:p>
        </p:txBody>
      </p:sp>
      <p:sp>
        <p:nvSpPr>
          <p:cNvPr id="5" name="Content Placeholder 4"/>
          <p:cNvSpPr>
            <a:spLocks noGrp="1"/>
          </p:cNvSpPr>
          <p:nvPr>
            <p:ph idx="1"/>
          </p:nvPr>
        </p:nvSpPr>
        <p:spPr>
          <a:xfrm>
            <a:off x="2589212" y="1433771"/>
            <a:ext cx="8915400" cy="4258887"/>
          </a:xfrm>
        </p:spPr>
        <p:txBody>
          <a:bodyPr>
            <a:noAutofit/>
          </a:bodyPr>
          <a:lstStyle/>
          <a:p>
            <a:pPr marL="0" indent="0" defTabSz="182880">
              <a:buNone/>
            </a:pPr>
            <a:r>
              <a:rPr lang="en-US" dirty="0"/>
              <a:t>	The training data contained the data from 2015 still the last 7 days of the data (data[2015: </a:t>
            </a:r>
            <a:r>
              <a:rPr lang="en-US" dirty="0" err="1"/>
              <a:t>len</a:t>
            </a:r>
            <a:r>
              <a:rPr lang="en-US" dirty="0"/>
              <a:t>(data) - 7]), and the testing data contained the last 7 days of the data.</a:t>
            </a:r>
          </a:p>
          <a:p>
            <a:pPr defTabSz="182880"/>
            <a:r>
              <a:rPr lang="en-US" dirty="0"/>
              <a:t>Simple Average Approach							Moving Average Approach</a:t>
            </a:r>
          </a:p>
          <a:p>
            <a:pPr defTabSz="182880"/>
            <a:endParaRPr lang="en-US" dirty="0"/>
          </a:p>
          <a:p>
            <a:pPr marL="0" indent="0" defTabSz="182880">
              <a:buNone/>
            </a:pPr>
            <a:endParaRPr lang="en-US" dirty="0"/>
          </a:p>
          <a:p>
            <a:pPr defTabSz="182880"/>
            <a:endParaRPr lang="en-US" sz="2000" dirty="0"/>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2410691" y="2749952"/>
            <a:ext cx="4636221" cy="3193648"/>
          </a:xfrm>
          <a:prstGeom prst="rect">
            <a:avLst/>
          </a:prstGeom>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7207133" y="2749952"/>
            <a:ext cx="4696691" cy="3088004"/>
          </a:xfrm>
          <a:prstGeom prst="rect">
            <a:avLst/>
          </a:prstGeom>
        </p:spPr>
      </p:pic>
    </p:spTree>
    <p:extLst>
      <p:ext uri="{BB962C8B-B14F-4D97-AF65-F5344CB8AC3E}">
        <p14:creationId xmlns:p14="http://schemas.microsoft.com/office/powerpoint/2010/main" val="1965791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One Week’s forecast</a:t>
            </a:r>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a:t>The Naive approach												Holt-Winter Method</a:t>
            </a:r>
          </a:p>
          <a:p>
            <a:pPr marL="0" indent="0" defTabSz="182880">
              <a:buNone/>
            </a:pPr>
            <a:endParaRPr lang="en-US" dirty="0"/>
          </a:p>
          <a:p>
            <a:pPr defTabSz="182880"/>
            <a:endParaRPr lang="en-US" sz="2000" dirty="0"/>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2385753" y="2163803"/>
            <a:ext cx="4605251" cy="3098153"/>
          </a:xfrm>
          <a:prstGeom prst="rect">
            <a:avLst/>
          </a:prstGeom>
        </p:spPr>
      </p:pic>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7281949" y="2163803"/>
            <a:ext cx="4596938" cy="3098153"/>
          </a:xfrm>
          <a:prstGeom prst="rect">
            <a:avLst/>
          </a:prstGeom>
        </p:spPr>
      </p:pic>
    </p:spTree>
    <p:extLst>
      <p:ext uri="{BB962C8B-B14F-4D97-AF65-F5344CB8AC3E}">
        <p14:creationId xmlns:p14="http://schemas.microsoft.com/office/powerpoint/2010/main" val="1583139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624110"/>
            <a:ext cx="8911687" cy="664363"/>
          </a:xfrm>
        </p:spPr>
        <p:txBody>
          <a:bodyPr>
            <a:normAutofit/>
          </a:bodyPr>
          <a:lstStyle/>
          <a:p>
            <a:r>
              <a:rPr lang="en-US" dirty="0"/>
              <a:t>One Week’s forecast</a:t>
            </a:r>
          </a:p>
        </p:txBody>
      </p:sp>
      <p:sp>
        <p:nvSpPr>
          <p:cNvPr id="5" name="Content Placeholder 4"/>
          <p:cNvSpPr>
            <a:spLocks noGrp="1"/>
          </p:cNvSpPr>
          <p:nvPr>
            <p:ph idx="1"/>
          </p:nvPr>
        </p:nvSpPr>
        <p:spPr>
          <a:xfrm>
            <a:off x="2589212" y="1633276"/>
            <a:ext cx="8915400" cy="4258887"/>
          </a:xfrm>
        </p:spPr>
        <p:txBody>
          <a:bodyPr>
            <a:noAutofit/>
          </a:bodyPr>
          <a:lstStyle/>
          <a:p>
            <a:pPr defTabSz="182880"/>
            <a:r>
              <a:rPr lang="en-US" dirty="0"/>
              <a:t>Autoregressive Model											ARIMA model</a:t>
            </a:r>
          </a:p>
          <a:p>
            <a:pPr marL="0" indent="0" defTabSz="182880">
              <a:buNone/>
            </a:pPr>
            <a:endParaRPr lang="en-US" dirty="0"/>
          </a:p>
          <a:p>
            <a:pPr marL="0" indent="0" defTabSz="182880">
              <a:buNone/>
            </a:pPr>
            <a:endParaRPr lang="en-US" sz="2000" dirty="0"/>
          </a:p>
        </p:txBody>
      </p:sp>
      <p:pic>
        <p:nvPicPr>
          <p:cNvPr id="8" name="Picture 7"/>
          <p:cNvPicPr/>
          <p:nvPr/>
        </p:nvPicPr>
        <p:blipFill rotWithShape="1">
          <a:blip r:embed="rId2" cstate="print">
            <a:extLst>
              <a:ext uri="{28A0092B-C50C-407E-A947-70E740481C1C}">
                <a14:useLocalDpi xmlns:a14="http://schemas.microsoft.com/office/drawing/2010/main" val="0"/>
              </a:ext>
            </a:extLst>
          </a:blip>
          <a:srcRect t="2763"/>
          <a:stretch/>
        </p:blipFill>
        <p:spPr bwMode="auto">
          <a:xfrm>
            <a:off x="2214937" y="2163802"/>
            <a:ext cx="4817630" cy="3098154"/>
          </a:xfrm>
          <a:prstGeom prst="rect">
            <a:avLst/>
          </a:prstGeom>
          <a:ln>
            <a:noFill/>
          </a:ln>
          <a:extLst>
            <a:ext uri="{53640926-AAD7-44D8-BBD7-CCE9431645EC}">
              <a14:shadowObscured xmlns:a14="http://schemas.microsoft.com/office/drawing/2010/main"/>
            </a:ext>
          </a:extLst>
        </p:spPr>
      </p:pic>
      <p:pic>
        <p:nvPicPr>
          <p:cNvPr id="10" name="Picture 9"/>
          <p:cNvPicPr/>
          <p:nvPr/>
        </p:nvPicPr>
        <p:blipFill>
          <a:blip r:embed="rId3" cstate="print">
            <a:extLst>
              <a:ext uri="{28A0092B-C50C-407E-A947-70E740481C1C}">
                <a14:useLocalDpi xmlns:a14="http://schemas.microsoft.com/office/drawing/2010/main" val="0"/>
              </a:ext>
            </a:extLst>
          </a:blip>
          <a:stretch>
            <a:fillRect/>
          </a:stretch>
        </p:blipFill>
        <p:spPr>
          <a:xfrm>
            <a:off x="7323513" y="2163802"/>
            <a:ext cx="4721629" cy="3098154"/>
          </a:xfrm>
          <a:prstGeom prst="rect">
            <a:avLst/>
          </a:prstGeom>
        </p:spPr>
      </p:pic>
    </p:spTree>
    <p:extLst>
      <p:ext uri="{BB962C8B-B14F-4D97-AF65-F5344CB8AC3E}">
        <p14:creationId xmlns:p14="http://schemas.microsoft.com/office/powerpoint/2010/main" val="20358399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2320</TotalTime>
  <Words>1799</Words>
  <Application>Microsoft Office PowerPoint</Application>
  <PresentationFormat>Widescreen</PresentationFormat>
  <Paragraphs>250</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Century Gothic</vt:lpstr>
      <vt:lpstr>Times New Roman</vt:lpstr>
      <vt:lpstr>Wingdings 3</vt:lpstr>
      <vt:lpstr>Wisp</vt:lpstr>
      <vt:lpstr>Deep Learning Techniques in Load Forecasting</vt:lpstr>
      <vt:lpstr>Outline</vt:lpstr>
      <vt:lpstr>Introduction</vt:lpstr>
      <vt:lpstr>Description of the models</vt:lpstr>
      <vt:lpstr>Description of the models</vt:lpstr>
      <vt:lpstr>Dataset</vt:lpstr>
      <vt:lpstr>One Week’s forecast</vt:lpstr>
      <vt:lpstr>One Week’s forecast</vt:lpstr>
      <vt:lpstr>One Week’s forecast</vt:lpstr>
      <vt:lpstr>One Week’s forecast</vt:lpstr>
      <vt:lpstr>Two Weeks forecast</vt:lpstr>
      <vt:lpstr>Two weeks forecast</vt:lpstr>
      <vt:lpstr>Two weeks forecast</vt:lpstr>
      <vt:lpstr>Two weeks forecast</vt:lpstr>
      <vt:lpstr>One Month forecast</vt:lpstr>
      <vt:lpstr>One Month forecast</vt:lpstr>
      <vt:lpstr>One Month forecast</vt:lpstr>
      <vt:lpstr>One Month forecast</vt:lpstr>
      <vt:lpstr>December, 2017’s forecast</vt:lpstr>
      <vt:lpstr>December, 2017’s forecast</vt:lpstr>
      <vt:lpstr>December, 2017’s forecast</vt:lpstr>
      <vt:lpstr>December, 2017’s forecast</vt:lpstr>
      <vt:lpstr>Challenges / Observations</vt:lpstr>
      <vt:lpstr>Conclusions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Power Demand Using Deep Learning Approaches</dc:title>
  <dc:creator>Tolulope Olugbenga</dc:creator>
  <cp:lastModifiedBy>Tolulope Olugbenga</cp:lastModifiedBy>
  <cp:revision>91</cp:revision>
  <dcterms:created xsi:type="dcterms:W3CDTF">2019-03-21T02:07:27Z</dcterms:created>
  <dcterms:modified xsi:type="dcterms:W3CDTF">2021-08-10T22:02:25Z</dcterms:modified>
</cp:coreProperties>
</file>